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67" r:id="rId6"/>
    <p:sldId id="269" r:id="rId7"/>
    <p:sldId id="259" r:id="rId8"/>
    <p:sldId id="260" r:id="rId9"/>
    <p:sldId id="268" r:id="rId10"/>
    <p:sldId id="270" r:id="rId11"/>
    <p:sldId id="262" r:id="rId12"/>
    <p:sldId id="263" r:id="rId13"/>
    <p:sldId id="271" r:id="rId14"/>
    <p:sldId id="272" r:id="rId15"/>
    <p:sldId id="266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6F603-D65A-4C27-82D7-0AD2462F6D2A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2C0BB-07D7-4EF6-940B-C4F522DB1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4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・番外編</a:t>
            </a:r>
            <a:endParaRPr lang="en-US" altLang="ja-JP" dirty="0"/>
          </a:p>
          <a:p>
            <a:r>
              <a:rPr kumimoji="1" lang="ja-JP" altLang="en-US" dirty="0"/>
              <a:t>・モーターを回すには何が必要か？</a:t>
            </a:r>
            <a:endParaRPr kumimoji="1" lang="en-US" altLang="ja-JP" dirty="0"/>
          </a:p>
          <a:p>
            <a:r>
              <a:rPr lang="ja-JP" altLang="en-US" dirty="0"/>
              <a:t>　電流が必要　＝＞　バッテリーもしくは、パソコンの電源が必要。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C0BB-07D7-4EF6-940B-C4F522DB103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542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1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03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5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541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86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74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10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16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83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26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62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86B0915-73FA-4B34-8291-81EE458C32D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7974560-2A1C-44B6-A2B9-596F5FB871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3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.co.th/schemetic/pdf/et-servo-s3003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mb.macnica.co.jp/articles/3797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lambdrive.com/depot/Robotics/Controller/PixhawkFamily/Connecto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CBCB35-E22D-4D6D-9F5C-C20795BAB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　　　　　　週報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C620FD3-68E8-45F3-90E6-A5683E804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　　　　　　　　　　　　　　　　　　　　</a:t>
            </a:r>
            <a:r>
              <a:rPr kumimoji="1" lang="en-US" altLang="ja-JP" dirty="0"/>
              <a:t>11/02</a:t>
            </a:r>
          </a:p>
          <a:p>
            <a:r>
              <a:rPr kumimoji="1" lang="ja-JP" altLang="en-US" dirty="0"/>
              <a:t>　　　　　　　　　　　　　　　　　</a:t>
            </a:r>
            <a:r>
              <a:rPr kumimoji="1" lang="en-US" altLang="ja-JP" dirty="0"/>
              <a:t>21P2033 </a:t>
            </a:r>
            <a:r>
              <a:rPr kumimoji="1" lang="ja-JP" altLang="en-US" dirty="0"/>
              <a:t>山田竜輝</a:t>
            </a:r>
          </a:p>
        </p:txBody>
      </p:sp>
    </p:spTree>
    <p:extLst>
      <p:ext uri="{BB962C8B-B14F-4D97-AF65-F5344CB8AC3E}">
        <p14:creationId xmlns:p14="http://schemas.microsoft.com/office/powerpoint/2010/main" val="315506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20F688-31AC-43D4-82F9-E4B94EDF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ESC</a:t>
            </a:r>
            <a:r>
              <a:rPr kumimoji="1" lang="ja-JP" altLang="en-US" dirty="0"/>
              <a:t>と</a:t>
            </a:r>
            <a:r>
              <a:rPr lang="en-US" altLang="ja-JP" dirty="0"/>
              <a:t>PWM</a:t>
            </a:r>
            <a:r>
              <a:rPr lang="ja-JP" altLang="en-US" dirty="0"/>
              <a:t>制御の関係</a:t>
            </a:r>
            <a:endParaRPr kumimoji="1" lang="ja-JP" altLang="en-US" dirty="0"/>
          </a:p>
        </p:txBody>
      </p:sp>
      <p:pic>
        <p:nvPicPr>
          <p:cNvPr id="1026" name="Picture 2" descr="新入社員が制作実習でドローンの自作に挑戦した話。(2) | 組込み技術ラボ">
            <a:extLst>
              <a:ext uri="{FF2B5EF4-FFF2-40B4-BE49-F238E27FC236}">
                <a16:creationId xmlns:a16="http://schemas.microsoft.com/office/drawing/2014/main" id="{CF43D34D-BD5B-404D-9166-079024735E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16" y="2167818"/>
            <a:ext cx="7741127" cy="34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49D60FE-9B5B-4CF2-B697-C7477E84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643" y="2455508"/>
            <a:ext cx="2865120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6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EB6DD3-3C6E-431C-ADB8-5667283C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制御について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A2F90B-3E7C-48AC-B871-B84974F67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" y="1921934"/>
            <a:ext cx="10058400" cy="4023360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・サーボモーターには、</a:t>
            </a:r>
            <a:r>
              <a:rPr kumimoji="1" lang="en-US" altLang="ja-JP" dirty="0"/>
              <a:t>PWM</a:t>
            </a:r>
            <a:r>
              <a:rPr kumimoji="1" lang="ja-JP" altLang="en-US" dirty="0"/>
              <a:t>信号が入力される。</a:t>
            </a:r>
            <a:endParaRPr kumimoji="1"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/>
              <a:t>PWM</a:t>
            </a:r>
            <a:r>
              <a:rPr lang="ja-JP" altLang="en-US" dirty="0"/>
              <a:t>とは・・・　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パルス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(ON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と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OFF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の信号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)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の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ON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信号の時間を変化させる制御方式。</a:t>
            </a:r>
            <a:endParaRPr lang="en-US" altLang="ja-JP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・デゥーティー比とは・・・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1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周期の中にある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ON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の時間の割合</a:t>
            </a:r>
            <a:endParaRPr lang="en-US" altLang="ja-JP" b="0" i="0" dirty="0">
              <a:solidFill>
                <a:srgbClr val="252525"/>
              </a:solidFill>
              <a:effectLst/>
              <a:latin typeface="Helvetica" panose="020B0604020202020204" pitchFamily="34" charset="0"/>
            </a:endParaRPr>
          </a:p>
          <a:p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・</a:t>
            </a:r>
            <a:r>
              <a:rPr lang="en-US" altLang="ja-JP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PWM</a:t>
            </a:r>
            <a:r>
              <a:rPr lang="ja-JP" altLang="en-US" b="0" i="0" dirty="0">
                <a:solidFill>
                  <a:srgbClr val="252525"/>
                </a:solidFill>
                <a:effectLst/>
                <a:latin typeface="Helvetica" panose="020B0604020202020204" pitchFamily="34" charset="0"/>
              </a:rPr>
              <a:t>信号について</a:t>
            </a:r>
            <a:endParaRPr lang="en-US" altLang="ja-JP" b="0" i="0" dirty="0">
              <a:solidFill>
                <a:srgbClr val="252525"/>
              </a:solidFill>
              <a:effectLst/>
              <a:latin typeface="Helvetica" panose="020B0604020202020204" pitchFamily="34" charset="0"/>
            </a:endParaRPr>
          </a:p>
          <a:p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　周期・・・データシートに記載あり。</a:t>
            </a:r>
            <a:endParaRPr lang="en-US" altLang="ja-JP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　　　　　　例：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20ms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20ms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にどのくらい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ON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している時間があるかで、</a:t>
            </a:r>
            <a:endParaRPr lang="en-US" altLang="ja-JP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　　　　　　　　サーボモーターの角度変化する。</a:t>
            </a:r>
            <a:endParaRPr lang="en-US" altLang="ja-JP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　周波数・・・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1/0.02 = 50Hz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となる。 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=&gt; 1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秒間に</a:t>
            </a: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50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回の信号をサーボモーターに送る。</a:t>
            </a:r>
            <a:endParaRPr lang="en-US" altLang="ja-JP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252525"/>
                </a:solidFill>
                <a:latin typeface="Helvetica" panose="020B0604020202020204" pitchFamily="34" charset="0"/>
              </a:rPr>
              <a:t> </a:t>
            </a:r>
            <a:endParaRPr lang="en-US" altLang="ja-JP" b="0" i="0" dirty="0">
              <a:solidFill>
                <a:srgbClr val="252525"/>
              </a:solidFill>
              <a:effectLst/>
              <a:latin typeface="Helvetica" panose="020B0604020202020204" pitchFamily="34" charset="0"/>
            </a:endParaRPr>
          </a:p>
          <a:p>
            <a:r>
              <a:rPr kumimoji="1"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</a:t>
            </a:r>
            <a:r>
              <a:rPr lang="ja-JP" altLang="en-US" dirty="0">
                <a:solidFill>
                  <a:srgbClr val="252525"/>
                </a:solidFill>
                <a:latin typeface="Helvetica" panose="020B0604020202020204" pitchFamily="34" charset="0"/>
              </a:rPr>
              <a:t>　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4A8D84-E46C-4FDC-B110-CD62BFF5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865" y="-15514"/>
            <a:ext cx="3800475" cy="185644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35FC8D-D336-4962-A1C9-ED872C7FAD45}"/>
              </a:ext>
            </a:extLst>
          </p:cNvPr>
          <p:cNvSpPr txBox="1"/>
          <p:nvPr/>
        </p:nvSpPr>
        <p:spPr>
          <a:xfrm>
            <a:off x="7614865" y="2775585"/>
            <a:ext cx="41537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1/400 = 2.5ms</a:t>
            </a:r>
            <a:r>
              <a:rPr kumimoji="1" lang="ja-JP" altLang="en-US" dirty="0"/>
              <a:t>周期である。</a:t>
            </a:r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周期</a:t>
            </a:r>
            <a:r>
              <a:rPr kumimoji="1" lang="en-US" altLang="ja-JP" dirty="0"/>
              <a:t>2.5ms</a:t>
            </a:r>
            <a:r>
              <a:rPr kumimoji="1" lang="ja-JP" altLang="en-US" dirty="0"/>
              <a:t>の中でどのくらい</a:t>
            </a:r>
            <a:r>
              <a:rPr kumimoji="1" lang="en-US" altLang="ja-JP" dirty="0"/>
              <a:t>ON</a:t>
            </a:r>
            <a:r>
              <a:rPr kumimoji="1" lang="ja-JP" altLang="en-US" dirty="0"/>
              <a:t>があるか</a:t>
            </a:r>
            <a:endParaRPr kumimoji="1" lang="en-US" altLang="ja-JP" dirty="0"/>
          </a:p>
          <a:p>
            <a:r>
              <a:rPr kumimoji="1" lang="ja-JP" altLang="en-US" dirty="0"/>
              <a:t>周波数</a:t>
            </a:r>
            <a:r>
              <a:rPr kumimoji="1" lang="en-US" altLang="ja-JP" dirty="0"/>
              <a:t>400Hz</a:t>
            </a:r>
            <a:r>
              <a:rPr kumimoji="1" lang="ja-JP" altLang="en-US" dirty="0"/>
              <a:t>に指定。</a:t>
            </a:r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秒間に</a:t>
            </a:r>
            <a:r>
              <a:rPr kumimoji="1" lang="en-US" altLang="ja-JP" dirty="0"/>
              <a:t>400</a:t>
            </a:r>
            <a:r>
              <a:rPr kumimoji="1" lang="ja-JP" altLang="en-US" dirty="0"/>
              <a:t>回信号を送っている。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DE57E1-2E37-4E7A-87CC-2B10E5341B97}"/>
              </a:ext>
            </a:extLst>
          </p:cNvPr>
          <p:cNvSpPr txBox="1"/>
          <p:nvPr/>
        </p:nvSpPr>
        <p:spPr>
          <a:xfrm>
            <a:off x="809625" y="5379971"/>
            <a:ext cx="1017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参考文献：東京バード</a:t>
            </a:r>
            <a:r>
              <a:rPr kumimoji="1" lang="en-US" altLang="ja-JP" dirty="0"/>
              <a:t>,</a:t>
            </a:r>
            <a:r>
              <a:rPr lang="en-US" altLang="ja-JP" b="1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【Arduino</a:t>
            </a:r>
            <a:r>
              <a:rPr lang="ja-JP" altLang="en-US" b="1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入門編⑧</a:t>
            </a:r>
            <a:r>
              <a:rPr lang="en-US" altLang="ja-JP" b="1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】</a:t>
            </a:r>
            <a:r>
              <a:rPr lang="ja-JP" altLang="en-US" b="1" i="0" dirty="0">
                <a:solidFill>
                  <a:srgbClr val="444444"/>
                </a:solidFill>
                <a:effectLst/>
                <a:latin typeface="Helvetica" panose="020B0604020202020204" pitchFamily="34" charset="0"/>
              </a:rPr>
              <a:t>サーボモーターを動かしてみる。</a:t>
            </a:r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https://burariweb.info/electronic-work/arduino-learning/aruduino-servomotor-control.html(2021.11.02)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960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E09BD6-132C-4F07-9FA1-26C21B2E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制御について（データシート編）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6485CB8-AB11-4DE3-ACB3-54108C433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0" y="1922024"/>
            <a:ext cx="4266009" cy="257081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C08F7F-4D2D-40E1-A4A6-EB0F751A2A89}"/>
              </a:ext>
            </a:extLst>
          </p:cNvPr>
          <p:cNvSpPr txBox="1"/>
          <p:nvPr/>
        </p:nvSpPr>
        <p:spPr>
          <a:xfrm>
            <a:off x="7753350" y="2276475"/>
            <a:ext cx="41184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Duty Cycle</a:t>
            </a:r>
            <a:r>
              <a:rPr kumimoji="1" lang="ja-JP" altLang="en-US" dirty="0"/>
              <a:t>について</a:t>
            </a:r>
            <a:endParaRPr kumimoji="1" lang="en-US" altLang="ja-JP" dirty="0"/>
          </a:p>
          <a:p>
            <a:r>
              <a:rPr kumimoji="1" lang="ja-JP" altLang="en-US" dirty="0"/>
              <a:t>　周期</a:t>
            </a:r>
            <a:r>
              <a:rPr kumimoji="1" lang="en-US" altLang="ja-JP" dirty="0"/>
              <a:t>20ms</a:t>
            </a:r>
            <a:r>
              <a:rPr kumimoji="1" lang="ja-JP" altLang="en-US" dirty="0"/>
              <a:t>のパルス中に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High</a:t>
            </a:r>
            <a:r>
              <a:rPr kumimoji="1" lang="ja-JP" altLang="en-US" dirty="0"/>
              <a:t>の時間を</a:t>
            </a:r>
            <a:r>
              <a:rPr kumimoji="1" lang="en-US" altLang="ja-JP" dirty="0"/>
              <a:t>0.5ms</a:t>
            </a:r>
            <a:r>
              <a:rPr kumimoji="1" lang="ja-JP" altLang="en-US" dirty="0"/>
              <a:t>にすると、</a:t>
            </a:r>
            <a:r>
              <a:rPr kumimoji="1" lang="en-US" altLang="ja-JP" dirty="0"/>
              <a:t>0°</a:t>
            </a:r>
            <a:r>
              <a:rPr kumimoji="1" lang="ja-JP" altLang="en-US" dirty="0"/>
              <a:t>傾き、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2.4ms</a:t>
            </a:r>
            <a:r>
              <a:rPr kumimoji="1" lang="ja-JP" altLang="en-US" dirty="0"/>
              <a:t>にすると、</a:t>
            </a:r>
            <a:r>
              <a:rPr kumimoji="1" lang="en-US" altLang="ja-JP" dirty="0"/>
              <a:t>180°</a:t>
            </a:r>
            <a:r>
              <a:rPr kumimoji="1" lang="ja-JP" altLang="en-US" dirty="0"/>
              <a:t>回転する。</a:t>
            </a:r>
            <a:endParaRPr kumimoji="1" lang="en-US" altLang="ja-JP" dirty="0"/>
          </a:p>
          <a:p>
            <a:r>
              <a:rPr kumimoji="1" lang="en-US" altLang="ja-JP" dirty="0"/>
              <a:t>90°</a:t>
            </a:r>
            <a:r>
              <a:rPr kumimoji="1" lang="ja-JP" altLang="en-US" dirty="0"/>
              <a:t>は</a:t>
            </a:r>
            <a:r>
              <a:rPr kumimoji="1" lang="en-US" altLang="ja-JP" dirty="0"/>
              <a:t>1.45ms</a:t>
            </a:r>
            <a:r>
              <a:rPr kumimoji="1" lang="ja-JP" altLang="en-US" dirty="0"/>
              <a:t>にする。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367809E-9B82-4CD4-B94F-9466D753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3716485"/>
            <a:ext cx="3295650" cy="22197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3FB5E3-E752-40A5-8306-6DD39E57DF1E}"/>
              </a:ext>
            </a:extLst>
          </p:cNvPr>
          <p:cNvSpPr txBox="1"/>
          <p:nvPr/>
        </p:nvSpPr>
        <p:spPr>
          <a:xfrm>
            <a:off x="1381125" y="5581650"/>
            <a:ext cx="5390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4"/>
              </a:rPr>
              <a:t>http://www.es.co.th/schemetic/pdf/et-servo-s3003.pdf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573829-C488-4CDD-9906-4EB29D4776C1}"/>
              </a:ext>
            </a:extLst>
          </p:cNvPr>
          <p:cNvSpPr txBox="1"/>
          <p:nvPr/>
        </p:nvSpPr>
        <p:spPr>
          <a:xfrm>
            <a:off x="1561450" y="4935975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ドレイン電流：流せる電流量。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0678B2-8FE3-495C-A61D-EB51E4C41218}"/>
              </a:ext>
            </a:extLst>
          </p:cNvPr>
          <p:cNvSpPr txBox="1"/>
          <p:nvPr/>
        </p:nvSpPr>
        <p:spPr>
          <a:xfrm>
            <a:off x="2562318" y="387310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2.5ms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3F4590B-0228-473D-9492-118E9F206369}"/>
              </a:ext>
            </a:extLst>
          </p:cNvPr>
          <p:cNvSpPr txBox="1"/>
          <p:nvPr/>
        </p:nvSpPr>
        <p:spPr>
          <a:xfrm>
            <a:off x="1381125" y="264449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0.9us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6818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F5E3F-A7D2-48BB-912D-BA6AB0D6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バッテリーの容量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05C147-8A1A-4A1A-9C80-4E6C15B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計算式：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静止推力</a:t>
            </a:r>
            <a:r>
              <a:rPr lang="en-US" altLang="ja-JP" dirty="0"/>
              <a:t>[g]</a:t>
            </a:r>
            <a:r>
              <a:rPr lang="ja-JP" altLang="en-US" dirty="0"/>
              <a:t>：</a:t>
            </a:r>
            <a:r>
              <a:rPr lang="en-US" altLang="ja-JP" dirty="0"/>
              <a:t>T</a:t>
            </a:r>
          </a:p>
          <a:p>
            <a:pPr marL="0" indent="0">
              <a:buNone/>
            </a:pPr>
            <a:r>
              <a:rPr lang="ja-JP" altLang="en-US" dirty="0"/>
              <a:t>　必要動力</a:t>
            </a:r>
            <a:r>
              <a:rPr lang="en-US" altLang="ja-JP" dirty="0"/>
              <a:t>[W]</a:t>
            </a:r>
            <a:r>
              <a:rPr lang="ja-JP" altLang="en-US" dirty="0"/>
              <a:t>：　 </a:t>
            </a:r>
            <a:r>
              <a:rPr lang="en-US" altLang="ja-JP" dirty="0"/>
              <a:t>= (d/10)^4 x (p/10)*(n/1000)^3</a:t>
            </a:r>
          </a:p>
          <a:p>
            <a:pPr marL="0" indent="0">
              <a:buNone/>
            </a:pPr>
            <a:r>
              <a:rPr kumimoji="1" lang="en-US" altLang="ja-JP" dirty="0"/>
              <a:t>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8480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24A29-07C0-4696-96CD-AAEF733D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静止推力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82822B-2F0B-47E7-B6FA-905862CAA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・空虚重量</a:t>
            </a:r>
            <a:r>
              <a:rPr kumimoji="1" lang="en-US" altLang="ja-JP" dirty="0"/>
              <a:t>+</a:t>
            </a:r>
            <a:r>
              <a:rPr kumimoji="1" lang="ja-JP" altLang="en-US" dirty="0"/>
              <a:t>ペイロード</a:t>
            </a:r>
            <a:endParaRPr kumimoji="1" lang="en-US" altLang="ja-JP" dirty="0"/>
          </a:p>
          <a:p>
            <a:r>
              <a:rPr kumimoji="1" lang="ja-JP" altLang="en-US" dirty="0"/>
              <a:t>・静止推力は離陸重量の</a:t>
            </a:r>
            <a:r>
              <a:rPr kumimoji="1" lang="en-US" altLang="ja-JP" dirty="0"/>
              <a:t>2</a:t>
            </a:r>
            <a:r>
              <a:rPr kumimoji="1" lang="ja-JP" altLang="en-US" dirty="0"/>
              <a:t>倍が望ましい。</a:t>
            </a:r>
            <a:endParaRPr kumimoji="1" lang="en-US" altLang="ja-JP" dirty="0"/>
          </a:p>
          <a:p>
            <a:r>
              <a:rPr lang="en-US" altLang="ja-JP" dirty="0"/>
              <a:t>   450g*2 = 900g</a:t>
            </a:r>
          </a:p>
          <a:p>
            <a:r>
              <a:rPr lang="ja-JP" altLang="en-US" dirty="0"/>
              <a:t>ドローンの場合、</a:t>
            </a:r>
            <a:endParaRPr lang="en-US" altLang="ja-JP" dirty="0"/>
          </a:p>
          <a:p>
            <a:r>
              <a:rPr kumimoji="1" lang="en-US" altLang="ja-JP" dirty="0"/>
              <a:t>900g/4 = 225g</a:t>
            </a:r>
          </a:p>
          <a:p>
            <a:r>
              <a:rPr lang="ja-JP" altLang="en-US" dirty="0"/>
              <a:t>静止推力は</a:t>
            </a:r>
            <a:r>
              <a:rPr lang="en-US" altLang="ja-JP" dirty="0"/>
              <a:t>225[g]</a:t>
            </a:r>
            <a:r>
              <a:rPr lang="ja-JP" altLang="en-US" dirty="0"/>
              <a:t>という。</a:t>
            </a:r>
            <a:endParaRPr lang="en-US" altLang="ja-JP" dirty="0"/>
          </a:p>
          <a:p>
            <a:r>
              <a:rPr kumimoji="1" lang="ja-JP" altLang="en-US" dirty="0"/>
              <a:t>千葉大のよなみさん（津田沼）</a:t>
            </a:r>
          </a:p>
        </p:txBody>
      </p:sp>
    </p:spTree>
    <p:extLst>
      <p:ext uri="{BB962C8B-B14F-4D97-AF65-F5344CB8AC3E}">
        <p14:creationId xmlns:p14="http://schemas.microsoft.com/office/powerpoint/2010/main" val="413801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2F081E8-D8CA-4139-9459-9D2EF0CD2E14}"/>
              </a:ext>
            </a:extLst>
          </p:cNvPr>
          <p:cNvSpPr/>
          <p:nvPr/>
        </p:nvSpPr>
        <p:spPr>
          <a:xfrm>
            <a:off x="1097280" y="3152774"/>
            <a:ext cx="10058400" cy="310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0CFEFFA-DD71-4DD3-8C1E-8A4CE321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制御でモーターを回す</a:t>
            </a:r>
            <a:br>
              <a:rPr kumimoji="1" lang="en-US" altLang="ja-JP" dirty="0"/>
            </a:br>
            <a:r>
              <a:rPr kumimoji="1" lang="ja-JP" altLang="en-US" dirty="0"/>
              <a:t>　　　　　　　　　　　　　　（必要な知識編）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40D945-6C63-4AF5-B7DD-5E3D5F7A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845735"/>
            <a:ext cx="10119360" cy="448839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PWM</a:t>
            </a:r>
            <a:r>
              <a:rPr kumimoji="1" lang="ja-JP" altLang="en-US" dirty="0"/>
              <a:t>（</a:t>
            </a:r>
            <a:r>
              <a:rPr lang="en-US" altLang="ja-JP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Pulse Width Modulation</a:t>
            </a:r>
            <a:r>
              <a:rPr kumimoji="1" lang="ja-JP" altLang="en-US" dirty="0"/>
              <a:t>）とは？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PWM =&gt; </a:t>
            </a:r>
            <a:r>
              <a:rPr lang="ja-JP" altLang="en-US" dirty="0"/>
              <a:t>パルス幅を変化させて、</a:t>
            </a:r>
            <a:r>
              <a:rPr lang="ja-JP" altLang="en-US" dirty="0">
                <a:solidFill>
                  <a:srgbClr val="FF0000"/>
                </a:solidFill>
              </a:rPr>
              <a:t>ブラシレスモーター</a:t>
            </a:r>
            <a:r>
              <a:rPr lang="ja-JP" altLang="en-US" dirty="0"/>
              <a:t>に電流を流し、</a:t>
            </a:r>
            <a:endParaRPr lang="en-US" altLang="ja-JP" dirty="0"/>
          </a:p>
          <a:p>
            <a:r>
              <a:rPr lang="ja-JP" altLang="en-US" dirty="0"/>
              <a:t>　　　　　　　</a:t>
            </a:r>
            <a:r>
              <a:rPr lang="en-US" altLang="ja-JP" dirty="0">
                <a:solidFill>
                  <a:srgbClr val="FF0000"/>
                </a:solidFill>
              </a:rPr>
              <a:t>ESC</a:t>
            </a:r>
            <a:r>
              <a:rPr lang="ja-JP" altLang="en-US" dirty="0"/>
              <a:t>経由でブラシレスモーターをを回す</a:t>
            </a:r>
            <a:endParaRPr lang="en-US" altLang="ja-JP" dirty="0"/>
          </a:p>
          <a:p>
            <a:endParaRPr lang="en-US" altLang="ja-JP" b="1" dirty="0"/>
          </a:p>
          <a:p>
            <a:r>
              <a:rPr lang="ja-JP" altLang="en-US" b="1" dirty="0"/>
              <a:t>・単語知識</a:t>
            </a:r>
            <a:endParaRPr lang="en-US" altLang="ja-JP" b="1" dirty="0"/>
          </a:p>
          <a:p>
            <a:r>
              <a:rPr lang="ja-JP" altLang="en-US" b="1" dirty="0"/>
              <a:t>　</a:t>
            </a:r>
            <a:r>
              <a:rPr lang="ja-JP" altLang="en-US" b="1" dirty="0">
                <a:solidFill>
                  <a:srgbClr val="FF0000"/>
                </a:solidFill>
              </a:rPr>
              <a:t>パルス幅 </a:t>
            </a:r>
            <a:r>
              <a:rPr lang="en-US" altLang="ja-JP" b="1" dirty="0">
                <a:solidFill>
                  <a:srgbClr val="FF0000"/>
                </a:solidFill>
              </a:rPr>
              <a:t>=&gt; </a:t>
            </a:r>
            <a:r>
              <a:rPr lang="ja-JP" altLang="en-US" b="1" dirty="0">
                <a:solidFill>
                  <a:schemeClr val="tx1"/>
                </a:solidFill>
              </a:rPr>
              <a:t>電気信号の幅のようなもので、それぞれのモーターで決められた周期、</a:t>
            </a:r>
            <a:endParaRPr lang="en-US" altLang="ja-JP" b="1" dirty="0">
              <a:solidFill>
                <a:schemeClr val="tx1"/>
              </a:solidFill>
            </a:endParaRPr>
          </a:p>
          <a:p>
            <a:r>
              <a:rPr lang="ja-JP" altLang="en-US" b="1" dirty="0">
                <a:solidFill>
                  <a:schemeClr val="tx1"/>
                </a:solidFill>
              </a:rPr>
              <a:t>　　　　　　　　　パルス幅を与えないとモーターを制御できない。</a:t>
            </a:r>
            <a:endParaRPr lang="en-US" altLang="ja-JP" b="1" dirty="0">
              <a:solidFill>
                <a:schemeClr val="tx1"/>
              </a:solidFill>
            </a:endParaRPr>
          </a:p>
          <a:p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ブラシレスモーター </a:t>
            </a:r>
            <a:r>
              <a:rPr lang="ja-JP" altLang="en-US" dirty="0"/>
              <a:t> </a:t>
            </a:r>
            <a:r>
              <a:rPr lang="en-US" altLang="ja-JP" dirty="0"/>
              <a:t>=&gt; </a:t>
            </a:r>
            <a:r>
              <a:rPr lang="ja-JP" altLang="en-US" dirty="0"/>
              <a:t>ドローンに主に使用されている。ノイズが小さい、寿命が長い。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>
                <a:solidFill>
                  <a:srgbClr val="FF0000"/>
                </a:solidFill>
              </a:rPr>
              <a:t>ESC</a:t>
            </a:r>
            <a:r>
              <a:rPr lang="en-US" altLang="ja-JP" dirty="0"/>
              <a:t> =&gt; </a:t>
            </a:r>
            <a:r>
              <a:rPr lang="ja-JP" altLang="en-US" dirty="0"/>
              <a:t>電流をコントロールしてくれる。中にモータードライバが入っている。（電流の増加）</a:t>
            </a: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AE6F8C-C98D-4529-9A3F-19CCFD8FBD04}"/>
              </a:ext>
            </a:extLst>
          </p:cNvPr>
          <p:cNvSpPr txBox="1"/>
          <p:nvPr/>
        </p:nvSpPr>
        <p:spPr>
          <a:xfrm>
            <a:off x="1412240" y="6260039"/>
            <a:ext cx="1248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参考文献：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umamiti</a:t>
            </a:r>
            <a:r>
              <a:rPr kumimoji="1" lang="en-US" altLang="ja-JP" dirty="0"/>
              <a:t>,</a:t>
            </a:r>
            <a:r>
              <a:rPr kumimoji="1" lang="ja-JP" altLang="en-US" dirty="0"/>
              <a:t>新人社員が制作実習でドローンの自作に挑戦する話</a:t>
            </a:r>
            <a:r>
              <a:rPr kumimoji="1" lang="en-US" altLang="ja-JP" dirty="0"/>
              <a:t>,2019/06/03, </a:t>
            </a:r>
            <a:r>
              <a:rPr kumimoji="1" lang="en-US" altLang="ja-JP" dirty="0">
                <a:hlinkClick r:id="rId3"/>
              </a:rPr>
              <a:t>https://emb.macnica.co.jp/articles/3797/</a:t>
            </a:r>
            <a:r>
              <a:rPr kumimoji="1" lang="en-US" altLang="ja-JP" dirty="0"/>
              <a:t> ,( 2021/11/04)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508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8C95A7-BD93-4ACA-BA6F-5C8C2C69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購入品について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AE5588-1918-4538-A8CF-5F0764EDE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1370945" cy="4023360"/>
          </a:xfrm>
        </p:spPr>
        <p:txBody>
          <a:bodyPr>
            <a:noAutofit/>
          </a:bodyPr>
          <a:lstStyle/>
          <a:p>
            <a:r>
              <a:rPr kumimoji="1" lang="ja-JP" altLang="en-US" dirty="0"/>
              <a:t>・超音波センサ・距離センサ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・ケーブルセット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Pixhawk1</a:t>
            </a:r>
            <a:r>
              <a:rPr lang="ja-JP" altLang="en-US" dirty="0"/>
              <a:t>では、図</a:t>
            </a:r>
            <a:r>
              <a:rPr lang="en-US" altLang="ja-JP" dirty="0"/>
              <a:t>1.1</a:t>
            </a:r>
            <a:r>
              <a:rPr lang="ja-JP" altLang="en-US" dirty="0"/>
              <a:t>の</a:t>
            </a:r>
            <a:r>
              <a:rPr lang="en-US" altLang="ja-JP" dirty="0"/>
              <a:t>MX(</a:t>
            </a:r>
            <a:r>
              <a:rPr lang="ja-JP" altLang="en-US" dirty="0"/>
              <a:t>モレックスピコブレードケーブル</a:t>
            </a:r>
            <a:r>
              <a:rPr lang="en-US" altLang="ja-JP" dirty="0"/>
              <a:t>)</a:t>
            </a:r>
            <a:r>
              <a:rPr lang="ja-JP" altLang="en-US" dirty="0"/>
              <a:t>使用している。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Pixhawk2,4</a:t>
            </a:r>
            <a:r>
              <a:rPr lang="ja-JP" altLang="en-US" dirty="0"/>
              <a:t>では、図</a:t>
            </a:r>
            <a:r>
              <a:rPr lang="en-US" altLang="ja-JP" dirty="0"/>
              <a:t>1.2</a:t>
            </a:r>
            <a:r>
              <a:rPr lang="ja-JP" altLang="en-US" dirty="0"/>
              <a:t>の</a:t>
            </a:r>
            <a:r>
              <a:rPr lang="en-US" altLang="ja-JP" dirty="0"/>
              <a:t>JST GH</a:t>
            </a:r>
            <a:r>
              <a:rPr lang="ja-JP" altLang="en-US" dirty="0"/>
              <a:t>ケーブルを使用している。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参考文献：</a:t>
            </a:r>
            <a:endParaRPr kumimoji="1" lang="en-US" altLang="ja-JP" dirty="0"/>
          </a:p>
          <a:p>
            <a:r>
              <a:rPr kumimoji="1" lang="en-US" altLang="ja-JP" dirty="0" err="1"/>
              <a:t>LambDrive</a:t>
            </a:r>
            <a:r>
              <a:rPr kumimoji="1" lang="en-US" altLang="ja-JP" dirty="0"/>
              <a:t>, Pixhawk</a:t>
            </a:r>
            <a:r>
              <a:rPr kumimoji="1" lang="ja-JP" altLang="en-US" dirty="0"/>
              <a:t>ファミリーのフライトコントローラー用コネクタ</a:t>
            </a:r>
            <a:r>
              <a:rPr kumimoji="1" lang="en-US" altLang="ja-JP" dirty="0"/>
              <a:t>, </a:t>
            </a:r>
            <a:r>
              <a:rPr kumimoji="1" lang="en-US" altLang="ja-JP" dirty="0">
                <a:hlinkClick r:id="rId2"/>
              </a:rPr>
              <a:t>https://www.lambdrive.com/depot/Robotics/Controller/PixhawkFamily/Connector/</a:t>
            </a:r>
            <a:r>
              <a:rPr kumimoji="1" lang="en-US" altLang="ja-JP" dirty="0"/>
              <a:t>,</a:t>
            </a:r>
            <a:r>
              <a:rPr lang="en-US" altLang="ja-JP" dirty="0"/>
              <a:t>(2021/11/04)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EAEB6FB-5B36-4BDB-9171-288DFABF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795" y="1845734"/>
            <a:ext cx="1871662" cy="13900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F4FAD86-4AE8-462B-B5F2-7B574708B5B6}"/>
              </a:ext>
            </a:extLst>
          </p:cNvPr>
          <p:cNvSpPr txBox="1"/>
          <p:nvPr/>
        </p:nvSpPr>
        <p:spPr>
          <a:xfrm>
            <a:off x="10432549" y="323582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1.1</a:t>
            </a:r>
            <a:r>
              <a:rPr kumimoji="1" lang="ja-JP" altLang="en-US" dirty="0"/>
              <a:t>　</a:t>
            </a:r>
            <a:r>
              <a:rPr kumimoji="1" lang="en-US" altLang="ja-JP" dirty="0"/>
              <a:t>MX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3409635-AB41-4952-964D-0D41D4980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795" y="3677946"/>
            <a:ext cx="1828800" cy="137969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350F57-9E93-4D6D-B24E-8816FAFA6C2B}"/>
              </a:ext>
            </a:extLst>
          </p:cNvPr>
          <p:cNvSpPr txBox="1"/>
          <p:nvPr/>
        </p:nvSpPr>
        <p:spPr>
          <a:xfrm>
            <a:off x="10513276" y="5130430"/>
            <a:ext cx="101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1.2 GT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474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A8703-0D78-40B6-ABEA-71916EC7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購入品について（</a:t>
            </a:r>
            <a:r>
              <a:rPr lang="en-US" altLang="ja-JP" dirty="0"/>
              <a:t>URL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0FC468-1032-469D-B553-6993F528A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・</a:t>
            </a:r>
            <a:r>
              <a:rPr lang="en-US" altLang="ja-JP" dirty="0"/>
              <a:t>MX</a:t>
            </a:r>
            <a:r>
              <a:rPr lang="ja-JP" altLang="en-US" dirty="0"/>
              <a:t>ケーブル</a:t>
            </a:r>
            <a:endParaRPr lang="en-US" altLang="ja-JP" dirty="0"/>
          </a:p>
          <a:p>
            <a:r>
              <a:rPr kumimoji="1" lang="en-US" altLang="ja-JP" dirty="0"/>
              <a:t>https://www.amazon.co.jp/Readytosky-%E3%83%94%E3%83%83%E3%83%81%E3%82%B3%E3%83%8D%E3%82%AF%E3%82%BF%E3%81%A8%E3%83%97%E3%83%AA%E3%82%AF%E3%83%AA%E3%83%B3%E3%83%97%E3%82%B1%E3%83%BC%E3%83%96%E3%83%AB-%E3%82%B7%E3%83%AA%E3%82%B3%E3%83%B315cm%E3%83%AF%E3%82%A4%E3%83%A4%E3%83%BC-Pixhawk-%E3%83%95%E3%83%A9%E3%82%A4%E3%83%88%E3%82%B3%E3%83%B3%E3%83%88%E3%83%AD%E3%83%BC%E3%83%A9%E3%83%BC/dp/B083SDTB1J</a:t>
            </a:r>
          </a:p>
        </p:txBody>
      </p:sp>
    </p:spTree>
    <p:extLst>
      <p:ext uri="{BB962C8B-B14F-4D97-AF65-F5344CB8AC3E}">
        <p14:creationId xmlns:p14="http://schemas.microsoft.com/office/powerpoint/2010/main" val="181154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46CF3C-CAD0-4A77-BBD0-32639C6C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今週の実施内容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220765-17FC-4FEF-80D2-78F45F810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からモーターの制御（モータの回転）</a:t>
            </a:r>
            <a:endParaRPr kumimoji="1" lang="en-US" altLang="ja-JP" dirty="0"/>
          </a:p>
          <a:p>
            <a:r>
              <a:rPr lang="ja-JP" altLang="en-US" dirty="0"/>
              <a:t>　　－方法編</a:t>
            </a:r>
            <a:endParaRPr lang="en-US" altLang="ja-JP" dirty="0"/>
          </a:p>
          <a:p>
            <a:r>
              <a:rPr kumimoji="1" lang="ja-JP" altLang="en-US" dirty="0"/>
              <a:t>　　－実施編</a:t>
            </a:r>
            <a:endParaRPr kumimoji="1" lang="en-US" altLang="ja-JP" dirty="0"/>
          </a:p>
          <a:p>
            <a:r>
              <a:rPr lang="ja-JP" altLang="en-US" dirty="0"/>
              <a:t>　　－結果編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536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D5C13F-AC7F-4AE0-AE2C-00CB2120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からモーターの制御を行う。（方法編１）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1C53CA-7237-4DAA-9549-63D7904D6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7753"/>
            <a:ext cx="10058400" cy="4023360"/>
          </a:xfrm>
        </p:spPr>
        <p:txBody>
          <a:bodyPr/>
          <a:lstStyle/>
          <a:p>
            <a:r>
              <a:rPr lang="ja-JP" altLang="en-US" dirty="0"/>
              <a:t>・使用する</a:t>
            </a:r>
            <a:r>
              <a:rPr lang="en-US" altLang="ja-JP" dirty="0"/>
              <a:t>Block</a:t>
            </a:r>
          </a:p>
          <a:p>
            <a:pPr marL="0" indent="0">
              <a:buNone/>
            </a:pPr>
            <a:r>
              <a:rPr kumimoji="1" lang="ja-JP" altLang="en-US" dirty="0"/>
              <a:t>　　</a:t>
            </a:r>
            <a:r>
              <a:rPr kumimoji="1" lang="en-US" altLang="ja-JP" dirty="0"/>
              <a:t>- PX4 PWM  Output Block</a:t>
            </a:r>
            <a:r>
              <a:rPr kumimoji="1" lang="ja-JP" altLang="en-US" dirty="0"/>
              <a:t>を使用。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396D9C-8FAF-4C6A-A16C-0CEDDACAC624}"/>
              </a:ext>
            </a:extLst>
          </p:cNvPr>
          <p:cNvSpPr txBox="1"/>
          <p:nvPr/>
        </p:nvSpPr>
        <p:spPr>
          <a:xfrm>
            <a:off x="1744908" y="5725551"/>
            <a:ext cx="9317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参考文献：</a:t>
            </a:r>
            <a:r>
              <a:rPr kumimoji="1" lang="en-US" altLang="ja-JP" dirty="0"/>
              <a:t>MathWorks</a:t>
            </a:r>
            <a:r>
              <a:rPr kumimoji="1" lang="ja-JP" altLang="en-US" dirty="0"/>
              <a:t>社、</a:t>
            </a:r>
            <a:r>
              <a:rPr kumimoji="1" lang="en-US" altLang="ja-JP" dirty="0"/>
              <a:t>”</a:t>
            </a:r>
            <a:r>
              <a:rPr lang="en-US" altLang="ja-JP" b="0" dirty="0"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PX4</a:t>
            </a:r>
            <a:r>
              <a:rPr lang="ja-JP" altLang="en-US" b="0" dirty="0"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オートパイロット用の</a:t>
            </a:r>
            <a:r>
              <a:rPr lang="en-US" altLang="ja-JP" b="0" dirty="0"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PWM</a:t>
            </a:r>
            <a:r>
              <a:rPr lang="ja-JP" altLang="en-US" b="0" dirty="0"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ブロック入門</a:t>
            </a:r>
            <a:r>
              <a:rPr lang="en-US" altLang="ja-JP" b="0" dirty="0"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”,</a:t>
            </a:r>
            <a:endParaRPr lang="ja-JP" altLang="en-US" b="0" dirty="0">
              <a:effectLst/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kumimoji="1" lang="en-US" altLang="ja-JP" dirty="0"/>
              <a:t>https://jp.mathworks.com/help/supportpkg/px4/ref/pwm-getting-started-px4.html,(2021/11/02)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A03CBF-B3FF-4B15-88FE-8B5DBAFA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20" y="2674904"/>
            <a:ext cx="4653745" cy="276069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BF4D83-A899-4B24-A9F1-DED1DC621057}"/>
              </a:ext>
            </a:extLst>
          </p:cNvPr>
          <p:cNvSpPr/>
          <p:nvPr/>
        </p:nvSpPr>
        <p:spPr>
          <a:xfrm>
            <a:off x="7597708" y="1985010"/>
            <a:ext cx="3464559" cy="3450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ja-JP" dirty="0"/>
              <a:t>PWM</a:t>
            </a:r>
            <a:r>
              <a:rPr kumimoji="1" lang="ja-JP" altLang="en-US" dirty="0"/>
              <a:t>とは・・・</a:t>
            </a:r>
            <a:endParaRPr kumimoji="1" lang="en-US" altLang="ja-JP" dirty="0"/>
          </a:p>
          <a:p>
            <a:pPr algn="just"/>
            <a:r>
              <a:rPr kumimoji="1" lang="ja-JP" altLang="en-US" dirty="0"/>
              <a:t>パルス幅変調という。</a:t>
            </a:r>
            <a:endParaRPr kumimoji="1" lang="en-US" altLang="ja-JP" dirty="0"/>
          </a:p>
          <a:p>
            <a:pPr algn="just"/>
            <a:r>
              <a:rPr kumimoji="1" lang="ja-JP" altLang="en-US" dirty="0"/>
              <a:t>パルス幅を変えること。</a:t>
            </a:r>
            <a:endParaRPr kumimoji="1" lang="en-US" altLang="ja-JP" dirty="0"/>
          </a:p>
          <a:p>
            <a:pPr algn="just"/>
            <a:endParaRPr kumimoji="1" lang="en-US" altLang="ja-JP" dirty="0"/>
          </a:p>
          <a:p>
            <a:pPr algn="just"/>
            <a:r>
              <a:rPr kumimoji="1" lang="ja-JP" altLang="en-US" dirty="0"/>
              <a:t>ブロックのパラメータ設定</a:t>
            </a:r>
            <a:endParaRPr kumimoji="1" lang="en-US" altLang="ja-JP" dirty="0"/>
          </a:p>
          <a:p>
            <a:pPr algn="just"/>
            <a:r>
              <a:rPr kumimoji="1" lang="en-US" altLang="ja-JP" dirty="0"/>
              <a:t>Arm:</a:t>
            </a:r>
            <a:r>
              <a:rPr kumimoji="1" lang="ja-JP" altLang="en-US" dirty="0"/>
              <a:t>モータの安全装置解除</a:t>
            </a:r>
            <a:endParaRPr kumimoji="1" lang="en-US" altLang="ja-JP" dirty="0"/>
          </a:p>
          <a:p>
            <a:pPr algn="just"/>
            <a:r>
              <a:rPr kumimoji="1" lang="en-US" altLang="ja-JP" dirty="0"/>
              <a:t>Set failsafe: ? </a:t>
            </a:r>
          </a:p>
          <a:p>
            <a:pPr algn="just"/>
            <a:r>
              <a:rPr kumimoji="1" lang="en-US" altLang="ja-JP" dirty="0"/>
              <a:t>Ch</a:t>
            </a:r>
            <a:r>
              <a:rPr kumimoji="1" lang="ja-JP" altLang="en-US" dirty="0"/>
              <a:t>関係：</a:t>
            </a:r>
            <a:r>
              <a:rPr kumimoji="1" lang="en-US" altLang="ja-JP" dirty="0"/>
              <a:t>Pixhawk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Ch</a:t>
            </a:r>
          </a:p>
          <a:p>
            <a:pPr algn="just"/>
            <a:r>
              <a:rPr kumimoji="1" lang="en-US" altLang="ja-JP" dirty="0"/>
              <a:t>Device: </a:t>
            </a:r>
            <a:r>
              <a:rPr kumimoji="1" lang="en-US" altLang="ja-JP" dirty="0" err="1"/>
              <a:t>AUX,MainCh</a:t>
            </a:r>
            <a:endParaRPr kumimoji="1" lang="en-US" altLang="ja-JP" dirty="0"/>
          </a:p>
          <a:p>
            <a:pPr algn="just"/>
            <a:r>
              <a:rPr kumimoji="1" lang="en-US" altLang="ja-JP" dirty="0"/>
              <a:t>*</a:t>
            </a:r>
            <a:r>
              <a:rPr kumimoji="1" lang="ja-JP" altLang="en-US" dirty="0"/>
              <a:t>注意</a:t>
            </a:r>
            <a:r>
              <a:rPr kumimoji="1" lang="en-US" altLang="ja-JP" dirty="0"/>
              <a:t> </a:t>
            </a:r>
          </a:p>
          <a:p>
            <a:pPr algn="just"/>
            <a:r>
              <a:rPr kumimoji="1" lang="en-US" altLang="ja-JP" dirty="0"/>
              <a:t>PWM</a:t>
            </a:r>
            <a:r>
              <a:rPr kumimoji="1" lang="ja-JP" altLang="en-US" dirty="0"/>
              <a:t>制御は</a:t>
            </a:r>
            <a:r>
              <a:rPr kumimoji="1" lang="en-US" altLang="ja-JP" dirty="0"/>
              <a:t>ESC</a:t>
            </a:r>
            <a:r>
              <a:rPr kumimoji="1" lang="ja-JP" altLang="en-US" dirty="0"/>
              <a:t>がないと制御不可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372CCD2-8724-48D5-8BC6-84F6BDF3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4" y="2873503"/>
            <a:ext cx="1576577" cy="15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EBB21F-867A-469A-803A-971EABD6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からモーターの制御を行う。（方法編２）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C97CF0-F32F-46D3-9F8F-64995FEB0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-</a:t>
            </a:r>
            <a:r>
              <a:rPr kumimoji="1" lang="en-US" altLang="ja-JP" dirty="0"/>
              <a:t> PX4 PWM  Output Block</a:t>
            </a:r>
            <a:r>
              <a:rPr lang="ja-JP" altLang="en-US" dirty="0"/>
              <a:t>内</a:t>
            </a:r>
            <a:r>
              <a:rPr kumimoji="1" lang="ja-JP" altLang="en-US" dirty="0"/>
              <a:t>のパラメータ設定。</a:t>
            </a:r>
            <a:endParaRPr kumimoji="1" lang="en-US" altLang="ja-JP" dirty="0"/>
          </a:p>
          <a:p>
            <a:r>
              <a:rPr lang="ja-JP" altLang="en-US" dirty="0"/>
              <a:t> 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90FBB3E-E0C6-4ABE-B078-C45456F4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78" y="2579365"/>
            <a:ext cx="2864482" cy="1699269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FCB43365-FC5C-484A-92A4-ABC5B9E5D443}"/>
              </a:ext>
            </a:extLst>
          </p:cNvPr>
          <p:cNvSpPr/>
          <p:nvPr/>
        </p:nvSpPr>
        <p:spPr>
          <a:xfrm>
            <a:off x="3208457" y="3210886"/>
            <a:ext cx="771788" cy="436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055257A-2767-4A58-A55B-7BD3DD43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45" y="2213086"/>
            <a:ext cx="3925297" cy="42195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76F4C28-3D6B-4B58-A0C4-0B799E6F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722" y="1991476"/>
            <a:ext cx="3474091" cy="239932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7563BE7-8EE9-4749-985C-E9094E43D062}"/>
              </a:ext>
            </a:extLst>
          </p:cNvPr>
          <p:cNvSpPr/>
          <p:nvPr/>
        </p:nvSpPr>
        <p:spPr>
          <a:xfrm>
            <a:off x="7905542" y="4644914"/>
            <a:ext cx="4132660" cy="1477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Main PWM OUT</a:t>
            </a:r>
            <a:r>
              <a:rPr kumimoji="1" lang="ja-JP" altLang="en-US" dirty="0"/>
              <a:t>使用しているか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AUX OUT</a:t>
            </a:r>
            <a:r>
              <a:rPr kumimoji="1" lang="ja-JP" altLang="en-US" dirty="0"/>
              <a:t>を使用しているかを確認・選択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使用している</a:t>
            </a:r>
            <a:r>
              <a:rPr kumimoji="1" lang="en-US" altLang="ja-JP" dirty="0"/>
              <a:t>Ch</a:t>
            </a:r>
            <a:r>
              <a:rPr kumimoji="1" lang="ja-JP" altLang="en-US" dirty="0"/>
              <a:t>を</a:t>
            </a:r>
            <a:r>
              <a:rPr kumimoji="1" lang="en-US" altLang="ja-JP" dirty="0"/>
              <a:t>Pixhawk</a:t>
            </a:r>
            <a:r>
              <a:rPr kumimoji="1" lang="ja-JP" altLang="en-US" dirty="0"/>
              <a:t>で確認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PWM OUTPUT Block</a:t>
            </a:r>
            <a:r>
              <a:rPr kumimoji="1" lang="ja-JP" altLang="en-US" dirty="0"/>
              <a:t>に反映。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383FC3D-6E11-4B14-A6B8-D9888BE64BE8}"/>
              </a:ext>
            </a:extLst>
          </p:cNvPr>
          <p:cNvCxnSpPr>
            <a:endCxn id="11" idx="1"/>
          </p:cNvCxnSpPr>
          <p:nvPr/>
        </p:nvCxnSpPr>
        <p:spPr>
          <a:xfrm flipV="1">
            <a:off x="6266576" y="5383852"/>
            <a:ext cx="1638966" cy="5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83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EBB21F-867A-469A-803A-971EABD6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からモーターの制御を行う。（方法編２）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C97CF0-F32F-46D3-9F8F-64995FEB0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-</a:t>
            </a:r>
            <a:r>
              <a:rPr kumimoji="1" lang="en-US" altLang="ja-JP" dirty="0"/>
              <a:t> PX4 PWM  Output Block</a:t>
            </a:r>
            <a:r>
              <a:rPr lang="ja-JP" altLang="en-US" dirty="0"/>
              <a:t>内</a:t>
            </a:r>
            <a:r>
              <a:rPr kumimoji="1" lang="ja-JP" altLang="en-US" dirty="0"/>
              <a:t>のパラメータ設定。</a:t>
            </a:r>
            <a:endParaRPr kumimoji="1" lang="en-US" altLang="ja-JP" dirty="0"/>
          </a:p>
          <a:p>
            <a:r>
              <a:rPr lang="ja-JP" altLang="en-US" dirty="0"/>
              <a:t> 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90FBB3E-E0C6-4ABE-B078-C45456F4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06" y="2803405"/>
            <a:ext cx="3104258" cy="1841509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FCB43365-FC5C-484A-92A4-ABC5B9E5D443}"/>
              </a:ext>
            </a:extLst>
          </p:cNvPr>
          <p:cNvSpPr/>
          <p:nvPr/>
        </p:nvSpPr>
        <p:spPr>
          <a:xfrm>
            <a:off x="3328564" y="3421186"/>
            <a:ext cx="771788" cy="436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76F4C28-3D6B-4B58-A0C4-0B799E6F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22" y="1991476"/>
            <a:ext cx="3474091" cy="239932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7563BE7-8EE9-4749-985C-E9094E43D062}"/>
              </a:ext>
            </a:extLst>
          </p:cNvPr>
          <p:cNvSpPr/>
          <p:nvPr/>
        </p:nvSpPr>
        <p:spPr>
          <a:xfrm>
            <a:off x="7905542" y="4644914"/>
            <a:ext cx="4132660" cy="1477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Main PWM OUT</a:t>
            </a:r>
            <a:r>
              <a:rPr kumimoji="1" lang="ja-JP" altLang="en-US" dirty="0"/>
              <a:t>使用しているか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AUX OUT</a:t>
            </a:r>
            <a:r>
              <a:rPr kumimoji="1" lang="ja-JP" altLang="en-US" dirty="0"/>
              <a:t>を使用しているかを確認・選択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使用している</a:t>
            </a:r>
            <a:r>
              <a:rPr kumimoji="1" lang="en-US" altLang="ja-JP" dirty="0"/>
              <a:t>Ch</a:t>
            </a:r>
            <a:r>
              <a:rPr kumimoji="1" lang="ja-JP" altLang="en-US" dirty="0"/>
              <a:t>を</a:t>
            </a:r>
            <a:r>
              <a:rPr kumimoji="1" lang="en-US" altLang="ja-JP" dirty="0"/>
              <a:t>Pixhawk</a:t>
            </a:r>
            <a:r>
              <a:rPr kumimoji="1" lang="ja-JP" altLang="en-US" dirty="0"/>
              <a:t>で確認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PWM OUTPUT Block</a:t>
            </a:r>
            <a:r>
              <a:rPr kumimoji="1" lang="ja-JP" altLang="en-US" dirty="0"/>
              <a:t>に反映。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383FC3D-6E11-4B14-A6B8-D9888BE64BE8}"/>
              </a:ext>
            </a:extLst>
          </p:cNvPr>
          <p:cNvCxnSpPr>
            <a:endCxn id="11" idx="1"/>
          </p:cNvCxnSpPr>
          <p:nvPr/>
        </p:nvCxnSpPr>
        <p:spPr>
          <a:xfrm flipV="1">
            <a:off x="6266576" y="5383852"/>
            <a:ext cx="1638966" cy="5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F7346A77-3D01-4239-89E9-7A793A6A7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38" y="2331050"/>
            <a:ext cx="3409134" cy="36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DD0321-8AE2-448C-A7F3-FD3D708E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からモーターの制御を行う。（方法編３）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302BF4-62E3-460C-8F39-2CC8CC2E4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・ハードウエア設定の</a:t>
            </a:r>
            <a:r>
              <a:rPr lang="en-US" altLang="ja-JP" dirty="0"/>
              <a:t>PWM </a:t>
            </a:r>
            <a:r>
              <a:rPr lang="en-US" altLang="ja-JP" dirty="0" err="1"/>
              <a:t>Frequency,Main</a:t>
            </a:r>
            <a:r>
              <a:rPr lang="en-US" altLang="ja-JP" dirty="0"/>
              <a:t> PWM</a:t>
            </a:r>
            <a:r>
              <a:rPr lang="ja-JP" altLang="en-US" dirty="0"/>
              <a:t>のパラメータ確認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2346F9-6C78-47AE-A04C-DAFD524F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8" y="2218863"/>
            <a:ext cx="5654422" cy="40008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89E7EF-2517-459B-B301-A170B4096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31" y="2218863"/>
            <a:ext cx="5232660" cy="4023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コンテンツ プレースホルダー 3">
            <a:extLst>
              <a:ext uri="{FF2B5EF4-FFF2-40B4-BE49-F238E27FC236}">
                <a16:creationId xmlns:a16="http://schemas.microsoft.com/office/drawing/2014/main" id="{7FDD0B8E-9471-416F-B4A2-614A5AE32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61" y="3648897"/>
            <a:ext cx="4266009" cy="257081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A59D14B-C5C1-4FE1-B20D-985332A7E7E0}"/>
              </a:ext>
            </a:extLst>
          </p:cNvPr>
          <p:cNvSpPr txBox="1"/>
          <p:nvPr/>
        </p:nvSpPr>
        <p:spPr>
          <a:xfrm>
            <a:off x="3417903" y="2485748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範囲：</a:t>
            </a:r>
            <a:r>
              <a:rPr kumimoji="1" lang="en-US" altLang="ja-JP" dirty="0"/>
              <a:t>50Hz </a:t>
            </a:r>
            <a:r>
              <a:rPr kumimoji="1" lang="ja-JP" altLang="en-US" dirty="0"/>
              <a:t>～</a:t>
            </a:r>
            <a:r>
              <a:rPr kumimoji="1" lang="en-US" altLang="ja-JP" dirty="0"/>
              <a:t>400Hz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182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73AD9F-1617-411C-AFD8-DC683387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からモーターの制御を行う。（実施編）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9A6A4-3920-4589-B968-E1DC0E05E7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27" y="1906384"/>
            <a:ext cx="747814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8A5B0E2-1DA8-411D-9C14-D2AB5A7A2599}"/>
              </a:ext>
            </a:extLst>
          </p:cNvPr>
          <p:cNvSpPr/>
          <p:nvPr/>
        </p:nvSpPr>
        <p:spPr>
          <a:xfrm>
            <a:off x="1484851" y="2642532"/>
            <a:ext cx="5972962" cy="18623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E1F2977-E9DF-40A3-A2CF-6DA97C8C3785}"/>
              </a:ext>
            </a:extLst>
          </p:cNvPr>
          <p:cNvSpPr/>
          <p:nvPr/>
        </p:nvSpPr>
        <p:spPr>
          <a:xfrm>
            <a:off x="1484851" y="4504888"/>
            <a:ext cx="5972962" cy="12403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D3DB335-C262-4EAE-9044-36B351B442AC}"/>
              </a:ext>
            </a:extLst>
          </p:cNvPr>
          <p:cNvCxnSpPr>
            <a:cxnSpLocks/>
          </p:cNvCxnSpPr>
          <p:nvPr/>
        </p:nvCxnSpPr>
        <p:spPr>
          <a:xfrm>
            <a:off x="7457813" y="3523376"/>
            <a:ext cx="644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DB3E520-6DF0-49B4-998E-E11CDE710420}"/>
              </a:ext>
            </a:extLst>
          </p:cNvPr>
          <p:cNvCxnSpPr/>
          <p:nvPr/>
        </p:nvCxnSpPr>
        <p:spPr>
          <a:xfrm>
            <a:off x="7457813" y="5101904"/>
            <a:ext cx="1224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774BA4A-ED6D-4C7C-9EB1-97B05A11DD3D}"/>
              </a:ext>
            </a:extLst>
          </p:cNvPr>
          <p:cNvSpPr txBox="1"/>
          <p:nvPr/>
        </p:nvSpPr>
        <p:spPr>
          <a:xfrm>
            <a:off x="8102573" y="3350726"/>
            <a:ext cx="41463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Simulink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Pixhawk</a:t>
            </a:r>
            <a:r>
              <a:rPr kumimoji="1" lang="ja-JP" altLang="en-US" dirty="0"/>
              <a:t>のモーター制御</a:t>
            </a:r>
            <a:endParaRPr kumimoji="1" lang="en-US" altLang="ja-JP" dirty="0"/>
          </a:p>
          <a:p>
            <a:r>
              <a:rPr kumimoji="1" lang="en-US" altLang="ja-JP" dirty="0"/>
              <a:t> - </a:t>
            </a:r>
            <a:r>
              <a:rPr kumimoji="1" lang="en-US" altLang="ja-JP" dirty="0" err="1"/>
              <a:t>Pixahwk</a:t>
            </a:r>
            <a:r>
              <a:rPr kumimoji="1" lang="ja-JP" altLang="en-US" dirty="0"/>
              <a:t>用のスイッチボタンを</a:t>
            </a:r>
            <a:r>
              <a:rPr kumimoji="1" lang="en-US" altLang="ja-JP" dirty="0"/>
              <a:t>3</a:t>
            </a:r>
            <a:r>
              <a:rPr kumimoji="1" lang="ja-JP" altLang="en-US" dirty="0"/>
              <a:t>秒長押し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Pixhawk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PWM value</a:t>
            </a:r>
            <a:r>
              <a:rPr kumimoji="1" lang="ja-JP" altLang="en-US" dirty="0"/>
              <a:t>を読み取る。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1F81C8-281E-4E23-9641-D3C49A9E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45" y="1792172"/>
            <a:ext cx="2454661" cy="14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72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66F97-B76D-4B9D-9E0C-07E979E9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PWM</a:t>
            </a:r>
            <a:r>
              <a:rPr kumimoji="1" lang="ja-JP" altLang="en-US" dirty="0"/>
              <a:t>ブロックを用いて、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からモーターの制御を行う。（結果編）</a:t>
            </a:r>
          </a:p>
        </p:txBody>
      </p:sp>
      <p:pic>
        <p:nvPicPr>
          <p:cNvPr id="4" name="211104_142843">
            <a:hlinkClick r:id="" action="ppaction://media"/>
            <a:extLst>
              <a:ext uri="{FF2B5EF4-FFF2-40B4-BE49-F238E27FC236}">
                <a16:creationId xmlns:a16="http://schemas.microsoft.com/office/drawing/2014/main" id="{2157DBAE-6034-4A59-A66D-E7CD171C33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4275" y="1846263"/>
            <a:ext cx="2262188" cy="4022725"/>
          </a:xfr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13F2039-FD3D-49A7-8928-CCD47A91D967}"/>
              </a:ext>
            </a:extLst>
          </p:cNvPr>
          <p:cNvSpPr/>
          <p:nvPr/>
        </p:nvSpPr>
        <p:spPr>
          <a:xfrm>
            <a:off x="7995920" y="1844040"/>
            <a:ext cx="3352800" cy="316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プロペラ飛行機：</a:t>
            </a:r>
            <a:endParaRPr kumimoji="1" lang="en-US" altLang="ja-JP" dirty="0"/>
          </a:p>
          <a:p>
            <a:r>
              <a:rPr kumimoji="1" lang="en-US" altLang="ja-JP" dirty="0"/>
              <a:t>ESC</a:t>
            </a:r>
            <a:r>
              <a:rPr kumimoji="1" lang="ja-JP" altLang="en-US" dirty="0"/>
              <a:t>と接続している</a:t>
            </a:r>
            <a:endParaRPr kumimoji="1" lang="en-US" altLang="ja-JP" dirty="0"/>
          </a:p>
          <a:p>
            <a:r>
              <a:rPr kumimoji="1" lang="ja-JP" altLang="en-US" dirty="0"/>
              <a:t>モータを</a:t>
            </a:r>
            <a:r>
              <a:rPr kumimoji="1" lang="en-US" altLang="ja-JP" dirty="0"/>
              <a:t>Simulink model</a:t>
            </a:r>
            <a:r>
              <a:rPr kumimoji="1" lang="ja-JP" altLang="en-US" dirty="0"/>
              <a:t>で動かす。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準備物：</a:t>
            </a:r>
            <a:endParaRPr kumimoji="1" lang="en-US" altLang="ja-JP" dirty="0"/>
          </a:p>
          <a:p>
            <a:r>
              <a:rPr kumimoji="1" lang="ja-JP" altLang="en-US" dirty="0"/>
              <a:t>機体</a:t>
            </a:r>
            <a:r>
              <a:rPr kumimoji="1" lang="en-US" altLang="ja-JP" dirty="0"/>
              <a:t>,ESC,</a:t>
            </a:r>
            <a:r>
              <a:rPr kumimoji="1" lang="ja-JP" altLang="en-US" dirty="0"/>
              <a:t>バッテリー</a:t>
            </a:r>
            <a:r>
              <a:rPr kumimoji="1" lang="en-US" altLang="ja-JP" dirty="0"/>
              <a:t>,</a:t>
            </a:r>
            <a:r>
              <a:rPr kumimoji="1" lang="ja-JP" altLang="en-US" dirty="0"/>
              <a:t>スイッチ</a:t>
            </a:r>
            <a:r>
              <a:rPr kumimoji="1" lang="en-US" altLang="ja-JP" dirty="0"/>
              <a:t>,</a:t>
            </a:r>
          </a:p>
          <a:p>
            <a:r>
              <a:rPr kumimoji="1" lang="ja-JP" altLang="en-US" dirty="0"/>
              <a:t>ブラシレスモータ</a:t>
            </a:r>
          </a:p>
        </p:txBody>
      </p:sp>
    </p:spTree>
    <p:extLst>
      <p:ext uri="{BB962C8B-B14F-4D97-AF65-F5344CB8AC3E}">
        <p14:creationId xmlns:p14="http://schemas.microsoft.com/office/powerpoint/2010/main" val="363999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559E18-F9D1-4468-8A02-BAFF1555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今後の実施内容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481E29-82E9-4050-B985-48C34BDE4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PWM block</a:t>
            </a:r>
            <a:r>
              <a:rPr kumimoji="1" lang="ja-JP" altLang="en-US" dirty="0"/>
              <a:t>を用いて、</a:t>
            </a:r>
            <a:r>
              <a:rPr kumimoji="1" lang="en-US" altLang="ja-JP" dirty="0"/>
              <a:t>drone</a:t>
            </a:r>
            <a:r>
              <a:rPr kumimoji="1" lang="ja-JP" altLang="en-US" dirty="0"/>
              <a:t>のモータを動かす。（指定の高度まで）</a:t>
            </a:r>
            <a:endParaRPr kumimoji="1"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 err="1"/>
              <a:t>Lipo</a:t>
            </a:r>
            <a:r>
              <a:rPr lang="en-US" altLang="ja-JP" dirty="0"/>
              <a:t> Battery</a:t>
            </a:r>
            <a:r>
              <a:rPr lang="ja-JP" altLang="en-US" dirty="0"/>
              <a:t>が必要。（先生に借りる。）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kumimoji="1" lang="en-US" altLang="ja-JP" dirty="0"/>
              <a:t> </a:t>
            </a:r>
            <a:r>
              <a:rPr lang="en-US" altLang="ja-JP" dirty="0"/>
              <a:t>PWM</a:t>
            </a:r>
            <a:r>
              <a:rPr lang="ja-JP" altLang="en-US" dirty="0"/>
              <a:t>制御の深堀</a:t>
            </a:r>
            <a:endParaRPr lang="en-US" altLang="ja-JP" dirty="0"/>
          </a:p>
          <a:p>
            <a:r>
              <a:rPr lang="ja-JP" altLang="en-US" dirty="0"/>
              <a:t>　　パルス幅のパラメータ設定の理解（なぜ、</a:t>
            </a:r>
            <a:r>
              <a:rPr lang="en-US" altLang="ja-JP" dirty="0"/>
              <a:t>400Hz</a:t>
            </a:r>
            <a:r>
              <a:rPr lang="ja-JP" altLang="en-US" dirty="0"/>
              <a:t>、</a:t>
            </a:r>
            <a:r>
              <a:rPr lang="en-US" altLang="ja-JP" dirty="0"/>
              <a:t>ON Time 1400us</a:t>
            </a:r>
            <a:r>
              <a:rPr lang="ja-JP" altLang="en-US" dirty="0"/>
              <a:t>なのか）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ja-JP" altLang="en-US" dirty="0"/>
              <a:t>自動制御する上での</a:t>
            </a:r>
            <a:r>
              <a:rPr lang="en-US" altLang="ja-JP" dirty="0"/>
              <a:t>model</a:t>
            </a:r>
            <a:r>
              <a:rPr lang="ja-JP" altLang="en-US" dirty="0"/>
              <a:t>構成を考え、</a:t>
            </a:r>
            <a:r>
              <a:rPr lang="en-US" altLang="ja-JP" dirty="0"/>
              <a:t>model</a:t>
            </a:r>
            <a:r>
              <a:rPr lang="ja-JP" altLang="en-US" dirty="0"/>
              <a:t>に落とし込む。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976035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レトロスペクト</Template>
  <TotalTime>1876</TotalTime>
  <Words>1247</Words>
  <Application>Microsoft Office PowerPoint</Application>
  <PresentationFormat>ワイド画面</PresentationFormat>
  <Paragraphs>135</Paragraphs>
  <Slides>17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Meiryo</vt:lpstr>
      <vt:lpstr>游ゴシック</vt:lpstr>
      <vt:lpstr>Arial</vt:lpstr>
      <vt:lpstr>Calibri</vt:lpstr>
      <vt:lpstr>Calibri Light</vt:lpstr>
      <vt:lpstr>Helvetica</vt:lpstr>
      <vt:lpstr>レトロスペクト</vt:lpstr>
      <vt:lpstr>　　　　　　週報</vt:lpstr>
      <vt:lpstr>今週の実施内容</vt:lpstr>
      <vt:lpstr>PWMブロックを用いて、Simulink modelからモーターの制御を行う。（方法編１）</vt:lpstr>
      <vt:lpstr>PWMブロックを用いて、Simulink modelからモーターの制御を行う。（方法編２）</vt:lpstr>
      <vt:lpstr>PWMブロックを用いて、Simulink modelからモーターの制御を行う。（方法編２）</vt:lpstr>
      <vt:lpstr>PWMブロックを用いて、Simulink modelからモーターの制御を行う。（方法編３）</vt:lpstr>
      <vt:lpstr>PWMブロックを用いて、Simulink modelからモーターの制御を行う。（実施編）</vt:lpstr>
      <vt:lpstr>PWMブロックを用いて、Simulink modelからモーターの制御を行う。（結果編）</vt:lpstr>
      <vt:lpstr>今後の実施内容</vt:lpstr>
      <vt:lpstr>ESCとPWM制御の関係</vt:lpstr>
      <vt:lpstr>PWM制御について</vt:lpstr>
      <vt:lpstr>PWM制御について（データシート編）</vt:lpstr>
      <vt:lpstr>バッテリーの容量</vt:lpstr>
      <vt:lpstr>静止推力</vt:lpstr>
      <vt:lpstr>PWM制御でモーターを回す 　　　　　　　　　　　　　　（必要な知識編）</vt:lpstr>
      <vt:lpstr>購入品について</vt:lpstr>
      <vt:lpstr>購入品について（URL）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週報</dc:title>
  <dc:creator>山田　竜輝</dc:creator>
  <cp:lastModifiedBy>山田　竜輝</cp:lastModifiedBy>
  <cp:revision>108</cp:revision>
  <dcterms:created xsi:type="dcterms:W3CDTF">2021-11-02T02:19:17Z</dcterms:created>
  <dcterms:modified xsi:type="dcterms:W3CDTF">2022-01-08T00:27:14Z</dcterms:modified>
</cp:coreProperties>
</file>